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4.gif" ContentType="image/gif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5.png" ContentType="image/png"/>
  <Override PartName="/ppt/media/image2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E447D2-4CBF-4C74-B672-51626DA110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872C21-57E1-4E36-B942-950E94C1F4D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117DF6-9406-4AA3-963D-3DDFECE1DDA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73EF23-9020-424F-A2C9-092F4652FF5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C37A66-F9C0-49E4-BD13-8E7892E236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23629F-E64B-4509-B599-4A6695F06F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533EFD-4F4F-4A4E-82C3-3D0ABDC180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F6611D-7BD4-46C2-BAB8-E471C0C6864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5049B2A-4F4D-4D0B-A529-0C139341C8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E1EAA2-D717-4C6F-AF15-27426EAACA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A44BEB-8672-4919-85CB-0B4C95064D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09D554-BDD3-4340-99FC-B2B9E43F8B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B0DA02-FB42-4C0E-B8A4-2082497E3C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87FF87-24D9-4AD8-9E94-A64137939E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86CCE9-16D0-4167-A769-FE7E1DD7B8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D29674-428C-43DB-8512-DF822FF3C5E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3E95DC-D618-47C0-8738-BC7BD848341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837EA6-ABBC-46C3-9EF8-9FF576F953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CF3FFA1-8994-414D-8875-237541FC3D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F08059F-06BE-44DC-B1EB-244EBB9DAE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3EBAFBF-93BB-4D52-94E1-298459274A8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1D60B9-38B7-4699-8C79-E9C2616C98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D9FC18-077F-46BB-8016-E409E5FDDE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5BF4C7-5342-475C-BBD7-329239A759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1C01664-0079-465A-8B10-280ED3A394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C0C0D65-FEF7-401D-9F0B-EC8D06D0A2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6A53AAC-2F53-4A98-AD3C-9123361A4C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BE254CC-3955-46FE-A98F-A291EACB22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643F713-D4AD-4376-96C9-D96CA378290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F84C0B0-16DF-4973-9508-9B041C17C76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704484-F934-426B-A9C7-DEF1A7CAF5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DCA910E-C863-476E-87CF-C0EBAE4761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294DB2C-8B39-415D-B7C8-15D6F13752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4C26F2-D14B-4ED0-8FF4-94C37C8CE5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1DF800-69E0-4223-B930-77AF3BFE56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0BA32BB-DE4A-4BDB-94CA-4C1C5AA28A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D485605-C5E1-4615-8DC5-10C381EFE1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2771CC2-4967-4863-8371-8B257D575A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923BC60-B322-4DE3-B4C9-DA6C86D3B3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54B15C9-F356-436D-A0F6-3775733163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42BA1F7-56E2-4C3D-B5F2-1AF48B4DE9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F41C389-6409-4387-B88A-E94CF499949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63A70E5-4544-4BAE-8E6B-7DB1B9A893D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F7C2850-6E3B-4733-830F-435DD68478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1336BF-0412-473E-9C40-1072E04A71F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9BEE4B3-30D2-4837-90FC-34FCBD006F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7F02B3E-19BB-4B4C-8C40-73E88F80A9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8A69FB2-4A42-4B2B-B467-53521AC0C9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650493A-83AF-436D-9C38-2F2524507A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DE76BDE-1BAA-4168-8835-DF8A88646A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52F80DB-F46B-4A05-ACCC-FD6743B5FE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571D12C-6FA6-44D9-9233-78DE0BB82E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7BB009A-F4F5-4712-891D-B4584E8F5B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29992F9-6622-475C-AD5C-3C5E0DEDFD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385EAFA-1DE5-4CA1-A11D-AA3C82B2242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B57528-D380-4468-960D-D9CA905648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1B7F43F-EF12-458B-A98E-0863016856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C7F5F99-0E4C-463A-A1CB-67A6B792F1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AE63569-CD0B-4B0C-802D-A2BE0F8928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81F9F67-AB5F-4F1D-8456-185199A5EA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CB21572-B4C3-4022-B76C-A69448F87D1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BA8C83F-0880-4215-999A-A2938CD631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B4A8B3C-258A-4BB3-B946-A0FBA31A50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6B3EF1C-1398-4AA7-AFE4-A3893DC4BE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C8730F5-A3B0-4B74-9278-560F2CCDCB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4D34341-848E-44B2-B807-D20B46DA5E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0018B3-2A9D-4F0B-9B96-AA03878C75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9CE4E14-FC6E-48F3-AC29-2A49DE7762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007150A-609F-49CD-B232-261F61F44DE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2310E82-AF36-40EA-97FC-6527572B5CB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2EFF5B4-8C1C-4294-9110-B3A76B607E8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EC7576F-AB76-42FD-95A9-5FFF934730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74EC7B5F-5E78-4777-8565-B52C4786A5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891940E-BB57-4E31-99A9-E49C85A226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FC46E6B-B6F7-43AB-9820-FA9BE54BD2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B61B673-AF08-4BBA-AB7D-0939870810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CF64D53-F141-47CB-BB8F-8EF86B7F62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FB4E62-E498-4C45-8B7C-9971246B52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50EEDDD-6F89-425D-9287-9AFDF0A664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F173F84-6D9C-44F6-B988-2235EDA65E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E1734A13-96EF-40D7-8758-1153B5456A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F1F2308-E265-4919-83FF-4BF9BE2DD46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8711E91-39C4-4898-A02E-729405501BE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D6A72D-6292-4965-8314-9D692D3AD5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389520" y="347760"/>
            <a:ext cx="11411280" cy="118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Rectangle 8" hidden="1"/>
          <p:cNvSpPr/>
          <p:nvPr/>
        </p:nvSpPr>
        <p:spPr>
          <a:xfrm>
            <a:off x="8145000" y="1592280"/>
            <a:ext cx="36558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Rectangle 9" hidden="1"/>
          <p:cNvSpPr/>
          <p:nvPr/>
        </p:nvSpPr>
        <p:spPr>
          <a:xfrm>
            <a:off x="389520" y="1592280"/>
            <a:ext cx="76860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4" name="Rectangle 6"/>
          <p:cNvSpPr/>
          <p:nvPr/>
        </p:nvSpPr>
        <p:spPr>
          <a:xfrm>
            <a:off x="378000" y="1750320"/>
            <a:ext cx="11433960" cy="2321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Rectangle 8"/>
          <p:cNvSpPr/>
          <p:nvPr/>
        </p:nvSpPr>
        <p:spPr>
          <a:xfrm>
            <a:off x="8381880" y="4155840"/>
            <a:ext cx="343008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Rectangle 9"/>
          <p:cNvSpPr/>
          <p:nvPr/>
        </p:nvSpPr>
        <p:spPr>
          <a:xfrm>
            <a:off x="378000" y="4155840"/>
            <a:ext cx="791712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" name="图片 7" descr=""/>
          <p:cNvPicPr/>
          <p:nvPr/>
        </p:nvPicPr>
        <p:blipFill>
          <a:blip r:embed="rId3"/>
          <a:stretch/>
        </p:blipFill>
        <p:spPr>
          <a:xfrm>
            <a:off x="358920" y="246240"/>
            <a:ext cx="2537280" cy="107244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ftr" idx="1"/>
          </p:nvPr>
        </p:nvSpPr>
        <p:spPr>
          <a:xfrm>
            <a:off x="581040" y="5951880"/>
            <a:ext cx="69152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10558440" y="5956200"/>
            <a:ext cx="101448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947ba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2D8E90-ACF5-400D-8378-FF57129E4ACD}" type="slidenum">
              <a:rPr b="0" lang="en-US" sz="900" spc="-1" strike="noStrike">
                <a:solidFill>
                  <a:srgbClr val="8947ba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3"/>
          </p:nvPr>
        </p:nvSpPr>
        <p:spPr>
          <a:xfrm>
            <a:off x="7606080" y="5956200"/>
            <a:ext cx="2842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389520" y="347760"/>
            <a:ext cx="11411280" cy="118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Rectangle 8" hidden="1"/>
          <p:cNvSpPr/>
          <p:nvPr/>
        </p:nvSpPr>
        <p:spPr>
          <a:xfrm>
            <a:off x="8145000" y="1592280"/>
            <a:ext cx="36558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Rectangle 9" hidden="1"/>
          <p:cNvSpPr/>
          <p:nvPr/>
        </p:nvSpPr>
        <p:spPr>
          <a:xfrm>
            <a:off x="389520" y="1592280"/>
            <a:ext cx="76860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6"/>
          <p:cNvSpPr/>
          <p:nvPr/>
        </p:nvSpPr>
        <p:spPr>
          <a:xfrm>
            <a:off x="564480" y="599760"/>
            <a:ext cx="2904840" cy="5815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" name="图片 13" descr=""/>
          <p:cNvPicPr/>
          <p:nvPr/>
        </p:nvPicPr>
        <p:blipFill>
          <a:blip r:embed="rId3">
            <a:lum bright="100000"/>
          </a:blip>
          <a:stretch/>
        </p:blipFill>
        <p:spPr>
          <a:xfrm>
            <a:off x="714240" y="75924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55" name="Rectangle 9"/>
          <p:cNvSpPr/>
          <p:nvPr/>
        </p:nvSpPr>
        <p:spPr>
          <a:xfrm rot="5400000">
            <a:off x="2680560" y="5475240"/>
            <a:ext cx="17982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Rectangle 8"/>
          <p:cNvSpPr/>
          <p:nvPr/>
        </p:nvSpPr>
        <p:spPr>
          <a:xfrm rot="5400000">
            <a:off x="1598760" y="2538360"/>
            <a:ext cx="39582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PlaceHolder 1"/>
          <p:cNvSpPr>
            <a:spLocks noGrp="1"/>
          </p:cNvSpPr>
          <p:nvPr>
            <p:ph type="ftr" idx="4"/>
          </p:nvPr>
        </p:nvSpPr>
        <p:spPr>
          <a:xfrm>
            <a:off x="581040" y="5951880"/>
            <a:ext cx="69152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ldNum" idx="5"/>
          </p:nvPr>
        </p:nvSpPr>
        <p:spPr>
          <a:xfrm>
            <a:off x="10558440" y="5956200"/>
            <a:ext cx="10508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F4F4F0-B80D-4AB7-B0AC-17EF12318625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dt" idx="6"/>
          </p:nvPr>
        </p:nvSpPr>
        <p:spPr>
          <a:xfrm>
            <a:off x="7606080" y="5956200"/>
            <a:ext cx="2842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389520" y="347760"/>
            <a:ext cx="11410200" cy="1186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9" name="Rectangle 8"/>
          <p:cNvSpPr/>
          <p:nvPr/>
        </p:nvSpPr>
        <p:spPr>
          <a:xfrm>
            <a:off x="8145000" y="1592280"/>
            <a:ext cx="3654720" cy="69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Rectangle 9"/>
          <p:cNvSpPr/>
          <p:nvPr/>
        </p:nvSpPr>
        <p:spPr>
          <a:xfrm>
            <a:off x="389520" y="1592280"/>
            <a:ext cx="7684920" cy="691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0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2680" cy="832680"/>
          </a:xfrm>
          <a:prstGeom prst="rect">
            <a:avLst/>
          </a:prstGeom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ftr" idx="7"/>
          </p:nvPr>
        </p:nvSpPr>
        <p:spPr>
          <a:xfrm>
            <a:off x="581040" y="5951880"/>
            <a:ext cx="691416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Num" idx="8"/>
          </p:nvPr>
        </p:nvSpPr>
        <p:spPr>
          <a:xfrm>
            <a:off x="10558440" y="5956200"/>
            <a:ext cx="104976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2C397D-54D1-4A90-9A57-9869C85F6692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dt" idx="9"/>
          </p:nvPr>
        </p:nvSpPr>
        <p:spPr>
          <a:xfrm>
            <a:off x="7606080" y="595620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6"/>
          <p:cNvSpPr/>
          <p:nvPr/>
        </p:nvSpPr>
        <p:spPr>
          <a:xfrm>
            <a:off x="389520" y="347760"/>
            <a:ext cx="11410200" cy="1186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Rectangle 8"/>
          <p:cNvSpPr/>
          <p:nvPr/>
        </p:nvSpPr>
        <p:spPr>
          <a:xfrm>
            <a:off x="8145000" y="1592280"/>
            <a:ext cx="3654720" cy="69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Rectangle 9"/>
          <p:cNvSpPr/>
          <p:nvPr/>
        </p:nvSpPr>
        <p:spPr>
          <a:xfrm>
            <a:off x="389520" y="1592280"/>
            <a:ext cx="7684920" cy="6912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2680" cy="83268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ftr" idx="10"/>
          </p:nvPr>
        </p:nvSpPr>
        <p:spPr>
          <a:xfrm>
            <a:off x="581040" y="5951880"/>
            <a:ext cx="691416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Num" idx="11"/>
          </p:nvPr>
        </p:nvSpPr>
        <p:spPr>
          <a:xfrm>
            <a:off x="10558440" y="5956200"/>
            <a:ext cx="104976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DB48188-B556-401B-B0EF-F32E6374C299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dt" idx="12"/>
          </p:nvPr>
        </p:nvSpPr>
        <p:spPr>
          <a:xfrm>
            <a:off x="7606080" y="595620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6"/>
          <p:cNvSpPr/>
          <p:nvPr/>
        </p:nvSpPr>
        <p:spPr>
          <a:xfrm>
            <a:off x="389520" y="347760"/>
            <a:ext cx="11411280" cy="118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9" name="Rectangle 8"/>
          <p:cNvSpPr/>
          <p:nvPr/>
        </p:nvSpPr>
        <p:spPr>
          <a:xfrm>
            <a:off x="8145000" y="1592280"/>
            <a:ext cx="36558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0" name="Rectangle 9"/>
          <p:cNvSpPr/>
          <p:nvPr/>
        </p:nvSpPr>
        <p:spPr>
          <a:xfrm>
            <a:off x="389520" y="1592280"/>
            <a:ext cx="76860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ftr" idx="13"/>
          </p:nvPr>
        </p:nvSpPr>
        <p:spPr>
          <a:xfrm>
            <a:off x="581040" y="5951880"/>
            <a:ext cx="69152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ldNum" idx="14"/>
          </p:nvPr>
        </p:nvSpPr>
        <p:spPr>
          <a:xfrm>
            <a:off x="10558440" y="5956200"/>
            <a:ext cx="10508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FF749A-A0DB-4F05-8BDA-76AD6E2B5436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dt" idx="15"/>
          </p:nvPr>
        </p:nvSpPr>
        <p:spPr>
          <a:xfrm>
            <a:off x="7606080" y="5956200"/>
            <a:ext cx="2842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6"/>
          <p:cNvSpPr/>
          <p:nvPr/>
        </p:nvSpPr>
        <p:spPr>
          <a:xfrm>
            <a:off x="389520" y="347760"/>
            <a:ext cx="11411280" cy="118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4" name="Rectangle 8"/>
          <p:cNvSpPr/>
          <p:nvPr/>
        </p:nvSpPr>
        <p:spPr>
          <a:xfrm>
            <a:off x="8145000" y="1592280"/>
            <a:ext cx="36558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5" name="Rectangle 9"/>
          <p:cNvSpPr/>
          <p:nvPr/>
        </p:nvSpPr>
        <p:spPr>
          <a:xfrm>
            <a:off x="389520" y="1592280"/>
            <a:ext cx="76860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36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237" name="PlaceHolder 1"/>
          <p:cNvSpPr>
            <a:spLocks noGrp="1"/>
          </p:cNvSpPr>
          <p:nvPr>
            <p:ph type="ftr" idx="16"/>
          </p:nvPr>
        </p:nvSpPr>
        <p:spPr>
          <a:xfrm>
            <a:off x="581040" y="5951880"/>
            <a:ext cx="69152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Num" idx="17"/>
          </p:nvPr>
        </p:nvSpPr>
        <p:spPr>
          <a:xfrm>
            <a:off x="10558440" y="5956200"/>
            <a:ext cx="10508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FC3BCF-54CB-4617-ADE6-AB5A8E7D6ED1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dt" idx="18"/>
          </p:nvPr>
        </p:nvSpPr>
        <p:spPr>
          <a:xfrm>
            <a:off x="7606080" y="5956200"/>
            <a:ext cx="2842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e1dfe2"/>
            </a:gs>
            <a:gs pos="50000">
              <a:srgbClr val="f2f2f2"/>
            </a:gs>
            <a:gs pos="100000">
              <a:srgbClr val="e1dfe2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6"/>
          <p:cNvSpPr/>
          <p:nvPr/>
        </p:nvSpPr>
        <p:spPr>
          <a:xfrm>
            <a:off x="389520" y="347760"/>
            <a:ext cx="11411280" cy="118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9" name="Rectangle 8"/>
          <p:cNvSpPr/>
          <p:nvPr/>
        </p:nvSpPr>
        <p:spPr>
          <a:xfrm>
            <a:off x="8145000" y="1592280"/>
            <a:ext cx="3655800" cy="70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0" name="Rectangle 9"/>
          <p:cNvSpPr/>
          <p:nvPr/>
        </p:nvSpPr>
        <p:spPr>
          <a:xfrm>
            <a:off x="389520" y="1592280"/>
            <a:ext cx="7686000" cy="702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81" name="图片 13" descr=""/>
          <p:cNvPicPr/>
          <p:nvPr/>
        </p:nvPicPr>
        <p:blipFill>
          <a:blip r:embed="rId2">
            <a:lum bright="100000"/>
          </a:blip>
          <a:stretch/>
        </p:blipFill>
        <p:spPr>
          <a:xfrm>
            <a:off x="10700640" y="524880"/>
            <a:ext cx="833760" cy="83376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ftr" idx="19"/>
          </p:nvPr>
        </p:nvSpPr>
        <p:spPr>
          <a:xfrm>
            <a:off x="581040" y="5951880"/>
            <a:ext cx="69152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ldNum" idx="20"/>
          </p:nvPr>
        </p:nvSpPr>
        <p:spPr>
          <a:xfrm>
            <a:off x="10558440" y="5956200"/>
            <a:ext cx="10508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5c2f7d"/>
                </a:solidFill>
                <a:latin typeface="Gill Sans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1B716F-7AC4-4281-BBBE-4137AEA54CCB}" type="slidenum">
              <a:rPr b="0" lang="en-US" sz="900" spc="-1" strike="noStrike">
                <a:solidFill>
                  <a:srgbClr val="5c2f7d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dt" idx="21"/>
          </p:nvPr>
        </p:nvSpPr>
        <p:spPr>
          <a:xfrm>
            <a:off x="7606080" y="5956200"/>
            <a:ext cx="2842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1880" cy="195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Research description </a:t>
            </a:r>
            <a:br>
              <a:rPr sz="3600"/>
            </a:b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&amp;</a:t>
            </a:r>
            <a:br>
              <a:rPr sz="3600"/>
            </a:b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current state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1880" cy="133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Anuar santoyo </a:t>
            </a:r>
            <a:r>
              <a:rPr b="0" lang="zh-CN" sz="2000" spc="-1" strike="noStrike" cap="all">
                <a:solidFill>
                  <a:srgbClr val="5c2f7d"/>
                </a:solidFill>
                <a:latin typeface="Gill Sans MT"/>
              </a:rPr>
              <a:t>安武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5c2f7d"/>
                </a:solidFill>
                <a:latin typeface="Gill Sans MT"/>
              </a:rPr>
              <a:t>2023/03/07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99400" y="1921680"/>
            <a:ext cx="10991880" cy="1959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Thank you!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581040" y="4352400"/>
            <a:ext cx="10991880" cy="133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spcBef>
                <a:spcPts val="58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900" spc="-1" strike="noStrike" cap="all">
                <a:solidFill>
                  <a:srgbClr val="5c2f7d"/>
                </a:solidFill>
                <a:latin typeface="Gill Sans MT"/>
              </a:rPr>
              <a:t>Does anyone have any questions?</a:t>
            </a:r>
            <a:endParaRPr b="0" lang="en-US" sz="29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733680" y="1964160"/>
            <a:ext cx="2566440" cy="292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TABLE OF CONTENT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544360" y="1137240"/>
            <a:ext cx="6064560" cy="458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Problem Statement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General Workflow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Research Project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Current State</a:t>
            </a:r>
            <a:endParaRPr b="0" lang="en-US" sz="32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641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3200" spc="-1" strike="noStrike">
                <a:solidFill>
                  <a:srgbClr val="3d3d3d"/>
                </a:solidFill>
                <a:latin typeface="Gill Sans MT"/>
              </a:rPr>
              <a:t>Next Steps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/>
          </p:nvPr>
        </p:nvSpPr>
        <p:spPr>
          <a:xfrm>
            <a:off x="581040" y="2180520"/>
            <a:ext cx="11026800" cy="367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</a:rPr>
              <a:t>Goal: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 Batbot to achieve stable hovering.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</a:rPr>
              <a:t>Problem: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 Hard to find control strategy as flapping elastic wings are 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	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       very complex.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</a:rPr>
              <a:t>Solution: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</a:rPr>
              <a:t> Let the Batbot learn by itself using Evolutionary Algorithm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6360" cy="101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Problem Statement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9" name=""/>
          <p:cNvSpPr/>
          <p:nvPr/>
        </p:nvSpPr>
        <p:spPr>
          <a:xfrm>
            <a:off x="5403240" y="6400800"/>
            <a:ext cx="67881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Happy for Positive Feedback, interested on Negative Feedback!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6360" cy="101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General WORKFLOW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8229600" y="2057400"/>
            <a:ext cx="1369440" cy="1369440"/>
          </a:xfrm>
          <a:prstGeom prst="rect">
            <a:avLst/>
          </a:prstGeom>
          <a:ln w="0">
            <a:noFill/>
          </a:ln>
        </p:spPr>
      </p:pic>
      <p:grpSp>
        <p:nvGrpSpPr>
          <p:cNvPr id="332" name=""/>
          <p:cNvGrpSpPr/>
          <p:nvPr/>
        </p:nvGrpSpPr>
        <p:grpSpPr>
          <a:xfrm>
            <a:off x="8001000" y="4973760"/>
            <a:ext cx="2055240" cy="1369440"/>
            <a:chOff x="8001000" y="4973760"/>
            <a:chExt cx="2055240" cy="1369440"/>
          </a:xfrm>
        </p:grpSpPr>
        <p:sp>
          <p:nvSpPr>
            <p:cNvPr id="333" name=""/>
            <p:cNvSpPr/>
            <p:nvPr/>
          </p:nvSpPr>
          <p:spPr>
            <a:xfrm>
              <a:off x="8001000" y="6040800"/>
              <a:ext cx="2055240" cy="30240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"/>
            <p:cNvSpPr/>
            <p:nvPr/>
          </p:nvSpPr>
          <p:spPr>
            <a:xfrm>
              <a:off x="9784080" y="4973760"/>
              <a:ext cx="272160" cy="106488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80808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"/>
            <p:cNvSpPr/>
            <p:nvPr/>
          </p:nvSpPr>
          <p:spPr>
            <a:xfrm>
              <a:off x="8961120" y="4974120"/>
              <a:ext cx="360" cy="304560"/>
            </a:xfrm>
            <a:prstGeom prst="line">
              <a:avLst/>
            </a:prstGeom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"/>
            <p:cNvSpPr/>
            <p:nvPr/>
          </p:nvSpPr>
          <p:spPr>
            <a:xfrm>
              <a:off x="8961120" y="4973760"/>
              <a:ext cx="820800" cy="4032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666666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37" name="" descr=""/>
            <p:cNvPicPr/>
            <p:nvPr/>
          </p:nvPicPr>
          <p:blipFill>
            <a:blip r:embed="rId2"/>
            <a:stretch/>
          </p:blipFill>
          <p:spPr>
            <a:xfrm>
              <a:off x="8549640" y="4973760"/>
              <a:ext cx="911880" cy="581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38" name="PlaceHolder 8"/>
          <p:cNvSpPr/>
          <p:nvPr/>
        </p:nvSpPr>
        <p:spPr>
          <a:xfrm>
            <a:off x="581040" y="2180520"/>
            <a:ext cx="741816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1</a:t>
            </a:r>
            <a:r>
              <a:rPr b="1" lang="en-US" sz="2400" spc="-1" strike="noStrike" u="sng" baseline="33000">
                <a:solidFill>
                  <a:srgbClr val="3d3d3d"/>
                </a:solidFill>
                <a:uFillTx/>
                <a:latin typeface="Gill Sans MT"/>
                <a:ea typeface="DejaVu Sans"/>
              </a:rPr>
              <a:t>st</a:t>
            </a: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 Step: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Computer uses EA to propose n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solutions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9" name="PlaceHolder 12"/>
          <p:cNvSpPr/>
          <p:nvPr/>
        </p:nvSpPr>
        <p:spPr>
          <a:xfrm>
            <a:off x="581040" y="3429000"/>
            <a:ext cx="604728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2nd Step: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</a:t>
            </a:r>
            <a:r>
              <a:rPr b="0" i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n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tests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are carried out. Sensors send </a:t>
            </a:r>
            <a:r>
              <a:rPr b="0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measurements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back to computer.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40" name="PlaceHolder 13"/>
          <p:cNvSpPr/>
          <p:nvPr/>
        </p:nvSpPr>
        <p:spPr>
          <a:xfrm>
            <a:off x="581040" y="4923720"/>
            <a:ext cx="5818680" cy="101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3</a:t>
            </a:r>
            <a:r>
              <a:rPr b="1" lang="en-US" sz="2400" spc="-1" strike="noStrike" u="sng" baseline="33000">
                <a:solidFill>
                  <a:srgbClr val="3d3d3d"/>
                </a:solidFill>
                <a:uFillTx/>
                <a:latin typeface="Gill Sans MT"/>
                <a:ea typeface="DejaVu Sans"/>
              </a:rPr>
              <a:t>rd</a:t>
            </a: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 Step: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 From measurements calculate scores and optimize EA.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9601200" y="2743200"/>
            <a:ext cx="455400" cy="2914560"/>
          </a:xfrm>
          <a:prstGeom prst="curvedConnector3">
            <a:avLst>
              <a:gd name="adj1" fmla="val 284736"/>
            </a:avLst>
          </a:prstGeom>
          <a:noFill/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"/>
          <p:cNvSpPr/>
          <p:nvPr/>
        </p:nvSpPr>
        <p:spPr>
          <a:xfrm flipV="1">
            <a:off x="8001000" y="2741040"/>
            <a:ext cx="226800" cy="2914560"/>
          </a:xfrm>
          <a:prstGeom prst="curvedConnector3">
            <a:avLst>
              <a:gd name="adj1" fmla="val -334905"/>
            </a:avLst>
          </a:prstGeom>
          <a:noFill/>
          <a:ln w="38160">
            <a:solidFill>
              <a:srgbClr val="bf004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"/>
          <p:cNvSpPr/>
          <p:nvPr/>
        </p:nvSpPr>
        <p:spPr>
          <a:xfrm>
            <a:off x="9678600" y="3886200"/>
            <a:ext cx="129312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 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olutions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4" name=""/>
          <p:cNvSpPr/>
          <p:nvPr/>
        </p:nvSpPr>
        <p:spPr>
          <a:xfrm>
            <a:off x="7710480" y="1711080"/>
            <a:ext cx="257436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running EA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7814160" y="6400800"/>
            <a:ext cx="270072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Tests in Testbench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6" name=""/>
          <p:cNvSpPr/>
          <p:nvPr/>
        </p:nvSpPr>
        <p:spPr>
          <a:xfrm>
            <a:off x="7315200" y="3886200"/>
            <a:ext cx="182772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measurements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/>
          </p:nvPr>
        </p:nvSpPr>
        <p:spPr>
          <a:xfrm>
            <a:off x="629640" y="2286000"/>
            <a:ext cx="11027880" cy="367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 u="sng">
                <a:solidFill>
                  <a:srgbClr val="3d3d3d"/>
                </a:solidFill>
                <a:uFillTx/>
                <a:latin typeface="Gill Sans MT"/>
              </a:rPr>
              <a:t>1</a:t>
            </a:r>
            <a:r>
              <a:rPr b="0" lang="en-US" sz="1800" spc="-1" strike="noStrike" u="sng" baseline="33000">
                <a:solidFill>
                  <a:srgbClr val="3d3d3d"/>
                </a:solidFill>
                <a:uFillTx/>
                <a:latin typeface="Gill Sans MT"/>
              </a:rPr>
              <a:t>st</a:t>
            </a:r>
            <a:r>
              <a:rPr b="0" lang="en-US" sz="1800" spc="-1" strike="noStrike" u="sng">
                <a:solidFill>
                  <a:srgbClr val="3d3d3d"/>
                </a:solidFill>
                <a:uFillTx/>
                <a:latin typeface="Gill Sans MT"/>
              </a:rPr>
              <a:t>  Flight Analysis</a:t>
            </a: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: Build testbench to measure flight data. (Next step)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 u="sng">
                <a:solidFill>
                  <a:srgbClr val="3d3d3d"/>
                </a:solidFill>
                <a:uFillTx/>
                <a:latin typeface="Gill Sans MT"/>
              </a:rPr>
              <a:t>2</a:t>
            </a:r>
            <a:r>
              <a:rPr b="0" lang="en-US" sz="1800" spc="-1" strike="noStrike" u="sng" baseline="33000">
                <a:solidFill>
                  <a:srgbClr val="3d3d3d"/>
                </a:solidFill>
                <a:uFillTx/>
                <a:latin typeface="Gill Sans MT"/>
              </a:rPr>
              <a:t>nd</a:t>
            </a:r>
            <a:r>
              <a:rPr b="0" lang="en-US" sz="1800" spc="-1" strike="noStrike" u="sng">
                <a:solidFill>
                  <a:srgbClr val="3d3d3d"/>
                </a:solidFill>
                <a:uFillTx/>
                <a:latin typeface="Gill Sans MT"/>
              </a:rPr>
              <a:t> Static Test</a:t>
            </a: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: Batbot is fixed to testbench. </a:t>
            </a:r>
            <a:endParaRPr b="0" lang="en-US" sz="18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Search for optimal command (no controlling)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 u="sng">
                <a:solidFill>
                  <a:srgbClr val="3d3d3d"/>
                </a:solidFill>
                <a:uFillTx/>
                <a:latin typeface="Gill Sans MT"/>
              </a:rPr>
              <a:t>3</a:t>
            </a:r>
            <a:r>
              <a:rPr b="0" lang="en-US" sz="1800" spc="-1" strike="noStrike" u="sng" baseline="33000">
                <a:solidFill>
                  <a:srgbClr val="3d3d3d"/>
                </a:solidFill>
                <a:uFillTx/>
                <a:latin typeface="Gill Sans MT"/>
              </a:rPr>
              <a:t>rd</a:t>
            </a:r>
            <a:r>
              <a:rPr b="0" lang="en-US" sz="1800" spc="-1" strike="noStrike" u="sng">
                <a:solidFill>
                  <a:srgbClr val="3d3d3d"/>
                </a:solidFill>
                <a:uFillTx/>
                <a:latin typeface="Gill Sans MT"/>
              </a:rPr>
              <a:t> Dynamic Test</a:t>
            </a: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: Batbox free to move under                                                        constraints. Search for optimal controlling strategies.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440" cy="101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Research project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9" name=""/>
          <p:cNvSpPr/>
          <p:nvPr/>
        </p:nvSpPr>
        <p:spPr>
          <a:xfrm>
            <a:off x="685800" y="1828800"/>
            <a:ext cx="247932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None/>
            </a:pPr>
            <a:r>
              <a:rPr b="1" lang="en-US" sz="1800" spc="-1" strike="noStrike">
                <a:solidFill>
                  <a:srgbClr val="3d3d3d"/>
                </a:solidFill>
                <a:latin typeface="Gill Sans MT"/>
                <a:ea typeface="Noto Sans CJK SC"/>
              </a:rPr>
              <a:t>Three main parts: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1828800" y="2670120"/>
            <a:ext cx="360" cy="457200"/>
          </a:xfrm>
          <a:prstGeom prst="line">
            <a:avLst/>
          </a:prstGeom>
          <a:ln w="0">
            <a:solidFill>
              <a:srgbClr val="55308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>
            <a:off x="1828800" y="3886200"/>
            <a:ext cx="360" cy="457200"/>
          </a:xfrm>
          <a:prstGeom prst="line">
            <a:avLst/>
          </a:prstGeom>
          <a:ln w="0">
            <a:solidFill>
              <a:srgbClr val="55308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52" name=""/>
          <p:cNvGrpSpPr/>
          <p:nvPr/>
        </p:nvGrpSpPr>
        <p:grpSpPr>
          <a:xfrm>
            <a:off x="7111080" y="2744280"/>
            <a:ext cx="1804320" cy="1140840"/>
            <a:chOff x="7111080" y="2744280"/>
            <a:chExt cx="1804320" cy="1140840"/>
          </a:xfrm>
        </p:grpSpPr>
        <p:pic>
          <p:nvPicPr>
            <p:cNvPr id="353" name="" descr=""/>
            <p:cNvPicPr/>
            <p:nvPr/>
          </p:nvPicPr>
          <p:blipFill>
            <a:blip r:embed="rId1"/>
            <a:stretch/>
          </p:blipFill>
          <p:spPr>
            <a:xfrm flipH="1" rot="5400000">
              <a:off x="8473680" y="2783520"/>
              <a:ext cx="480960" cy="402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4" name=""/>
            <p:cNvSpPr/>
            <p:nvPr/>
          </p:nvSpPr>
          <p:spPr>
            <a:xfrm>
              <a:off x="7111080" y="3645000"/>
              <a:ext cx="1782000" cy="24012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111111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"/>
            <p:cNvSpPr/>
            <p:nvPr/>
          </p:nvSpPr>
          <p:spPr>
            <a:xfrm>
              <a:off x="7597440" y="2921400"/>
              <a:ext cx="160560" cy="7221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"/>
            <p:cNvSpPr/>
            <p:nvPr/>
          </p:nvSpPr>
          <p:spPr>
            <a:xfrm>
              <a:off x="7759800" y="2921400"/>
              <a:ext cx="808920" cy="1191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7" name=""/>
          <p:cNvSpPr/>
          <p:nvPr/>
        </p:nvSpPr>
        <p:spPr>
          <a:xfrm>
            <a:off x="7112520" y="5420520"/>
            <a:ext cx="2571480" cy="36756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"/>
          <p:cNvSpPr/>
          <p:nvPr/>
        </p:nvSpPr>
        <p:spPr>
          <a:xfrm>
            <a:off x="7112520" y="4166280"/>
            <a:ext cx="341640" cy="128988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"/>
          <p:cNvSpPr/>
          <p:nvPr/>
        </p:nvSpPr>
        <p:spPr>
          <a:xfrm>
            <a:off x="8287920" y="4129200"/>
            <a:ext cx="11880" cy="5817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"/>
          <p:cNvSpPr/>
          <p:nvPr/>
        </p:nvSpPr>
        <p:spPr>
          <a:xfrm>
            <a:off x="7112520" y="4114800"/>
            <a:ext cx="1185840" cy="50400"/>
          </a:xfrm>
          <a:prstGeom prst="rect">
            <a:avLst/>
          </a:prstGeom>
          <a:solidFill>
            <a:srgbClr val="808080"/>
          </a:solidFill>
          <a:ln w="0">
            <a:solidFill>
              <a:srgbClr val="666666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7776720" y="4335840"/>
            <a:ext cx="1141560" cy="705240"/>
          </a:xfrm>
          <a:prstGeom prst="rect">
            <a:avLst/>
          </a:prstGeom>
          <a:ln w="0">
            <a:noFill/>
          </a:ln>
        </p:spPr>
      </p:pic>
      <p:pic>
        <p:nvPicPr>
          <p:cNvPr id="362" name="" descr=""/>
          <p:cNvPicPr/>
          <p:nvPr/>
        </p:nvPicPr>
        <p:blipFill>
          <a:blip r:embed="rId3"/>
          <a:stretch/>
        </p:blipFill>
        <p:spPr>
          <a:xfrm rot="139800">
            <a:off x="8232480" y="5046120"/>
            <a:ext cx="202320" cy="202680"/>
          </a:xfrm>
          <a:prstGeom prst="rect">
            <a:avLst/>
          </a:prstGeom>
          <a:ln w="0">
            <a:noFill/>
          </a:ln>
        </p:spPr>
      </p:pic>
      <p:pic>
        <p:nvPicPr>
          <p:cNvPr id="363" name="" descr=""/>
          <p:cNvPicPr/>
          <p:nvPr/>
        </p:nvPicPr>
        <p:blipFill>
          <a:blip r:embed="rId4"/>
          <a:stretch/>
        </p:blipFill>
        <p:spPr>
          <a:xfrm>
            <a:off x="8220240" y="5243040"/>
            <a:ext cx="218880" cy="17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440" cy="101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Current state: proof of concept prototype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5" name="PlaceHolder 14"/>
          <p:cNvSpPr/>
          <p:nvPr/>
        </p:nvSpPr>
        <p:spPr>
          <a:xfrm>
            <a:off x="402480" y="1810080"/>
            <a:ext cx="43974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Robot (Servomotor)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1371600" y="2386440"/>
            <a:ext cx="2056680" cy="2195640"/>
          </a:xfrm>
          <a:prstGeom prst="rect">
            <a:avLst/>
          </a:prstGeom>
          <a:ln w="0">
            <a:noFill/>
          </a:ln>
        </p:spPr>
      </p:pic>
      <p:sp>
        <p:nvSpPr>
          <p:cNvPr id="367" name=""/>
          <p:cNvSpPr/>
          <p:nvPr/>
        </p:nvSpPr>
        <p:spPr>
          <a:xfrm>
            <a:off x="1266840" y="5029200"/>
            <a:ext cx="561240" cy="18280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/>
          <p:nvPr/>
        </p:nvSpPr>
        <p:spPr>
          <a:xfrm>
            <a:off x="228600" y="5715000"/>
            <a:ext cx="2618640" cy="456480"/>
          </a:xfrm>
          <a:prstGeom prst="ellipse">
            <a:avLst/>
          </a:prstGeom>
          <a:solidFill>
            <a:srgbClr val="80808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"/>
          <p:cNvSpPr/>
          <p:nvPr/>
        </p:nvSpPr>
        <p:spPr>
          <a:xfrm flipV="1">
            <a:off x="1563480" y="4800600"/>
            <a:ext cx="360" cy="2514600"/>
          </a:xfrm>
          <a:prstGeom prst="line">
            <a:avLst/>
          </a:prstGeom>
          <a:ln cap="rnd" w="29160">
            <a:solidFill>
              <a:srgbClr val="11111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>
            <a:off x="306000" y="5952600"/>
            <a:ext cx="2514600" cy="360"/>
          </a:xfrm>
          <a:prstGeom prst="line">
            <a:avLst/>
          </a:prstGeom>
          <a:ln cap="rnd" w="0">
            <a:solidFill>
              <a:srgbClr val="111111"/>
            </a:solidFill>
            <a:prstDash val="dash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/>
          <p:nvPr/>
        </p:nvSpPr>
        <p:spPr>
          <a:xfrm flipV="1">
            <a:off x="1563480" y="5028480"/>
            <a:ext cx="1371600" cy="923400"/>
          </a:xfrm>
          <a:prstGeom prst="line">
            <a:avLst/>
          </a:prstGeom>
          <a:ln cap="rnd"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"/>
          <p:cNvSpPr/>
          <p:nvPr/>
        </p:nvSpPr>
        <p:spPr>
          <a:xfrm>
            <a:off x="1563480" y="5943600"/>
            <a:ext cx="1371600" cy="923400"/>
          </a:xfrm>
          <a:prstGeom prst="line">
            <a:avLst/>
          </a:prstGeom>
          <a:ln cap="rnd"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"/>
          <p:cNvSpPr/>
          <p:nvPr/>
        </p:nvSpPr>
        <p:spPr>
          <a:xfrm>
            <a:off x="3218760" y="4739760"/>
            <a:ext cx="2285280" cy="20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Command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Amplitude [0, 90]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Frequency [0, 5]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74" name=""/>
          <p:cNvSpPr/>
          <p:nvPr/>
        </p:nvSpPr>
        <p:spPr>
          <a:xfrm>
            <a:off x="1796760" y="5452560"/>
            <a:ext cx="717120" cy="991440"/>
          </a:xfrm>
          <a:prstGeom prst="arc">
            <a:avLst>
              <a:gd name="adj1" fmla="val 17144717"/>
              <a:gd name="adj2" fmla="val 36488"/>
            </a:avLst>
          </a:pr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"/>
          <p:cNvSpPr/>
          <p:nvPr/>
        </p:nvSpPr>
        <p:spPr>
          <a:xfrm>
            <a:off x="2473920" y="5396760"/>
            <a:ext cx="725760" cy="23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amplitude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76" name=""/>
          <p:cNvSpPr/>
          <p:nvPr/>
        </p:nvSpPr>
        <p:spPr>
          <a:xfrm flipV="1">
            <a:off x="4005000" y="5879520"/>
            <a:ext cx="360" cy="466200"/>
          </a:xfrm>
          <a:prstGeom prst="line">
            <a:avLst/>
          </a:prstGeom>
          <a:ln w="0">
            <a:solidFill>
              <a:srgbClr val="55308d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"/>
          <p:cNvSpPr/>
          <p:nvPr/>
        </p:nvSpPr>
        <p:spPr>
          <a:xfrm>
            <a:off x="3200400" y="6400800"/>
            <a:ext cx="19051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8 sec. Sine wave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PlaceHolder 15"/>
          <p:cNvSpPr/>
          <p:nvPr/>
        </p:nvSpPr>
        <p:spPr>
          <a:xfrm>
            <a:off x="5943600" y="1828800"/>
            <a:ext cx="5257080" cy="182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Sensor (Potentiometer)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2"/>
          <a:stretch/>
        </p:blipFill>
        <p:spPr>
          <a:xfrm>
            <a:off x="7010640" y="2258640"/>
            <a:ext cx="2589840" cy="2125080"/>
          </a:xfrm>
          <a:prstGeom prst="rect">
            <a:avLst/>
          </a:prstGeom>
          <a:ln w="0">
            <a:noFill/>
          </a:ln>
        </p:spPr>
      </p:pic>
      <p:sp>
        <p:nvSpPr>
          <p:cNvPr id="380" name="PlaceHolder 16"/>
          <p:cNvSpPr/>
          <p:nvPr/>
        </p:nvSpPr>
        <p:spPr>
          <a:xfrm>
            <a:off x="5715000" y="4572000"/>
            <a:ext cx="5257080" cy="182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Task: </a:t>
            </a:r>
            <a:r>
              <a:rPr b="0" lang="en-US" sz="2400" spc="-1" strike="noStrike">
                <a:solidFill>
                  <a:srgbClr val="3d3d3d"/>
                </a:solidFill>
                <a:latin typeface="Gill Sans MT"/>
                <a:ea typeface="DejaVu Sans"/>
              </a:rPr>
              <a:t>Amp 60, Freq 3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3"/>
          <a:stretch/>
        </p:blipFill>
        <p:spPr>
          <a:xfrm>
            <a:off x="5943600" y="5029200"/>
            <a:ext cx="5257080" cy="171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581040" y="434880"/>
            <a:ext cx="10117440" cy="101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Current state: proof of concept prototype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230040" y="3200400"/>
            <a:ext cx="1369440" cy="1369440"/>
          </a:xfrm>
          <a:prstGeom prst="rect">
            <a:avLst/>
          </a:prstGeom>
          <a:ln w="0">
            <a:noFill/>
          </a:ln>
        </p:spPr>
      </p:pic>
      <p:sp>
        <p:nvSpPr>
          <p:cNvPr id="384" name=""/>
          <p:cNvSpPr/>
          <p:nvPr/>
        </p:nvSpPr>
        <p:spPr>
          <a:xfrm>
            <a:off x="6480" y="4655520"/>
            <a:ext cx="238536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Proposes        5 solutions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 rot="5131200">
            <a:off x="1732320" y="2567160"/>
            <a:ext cx="1414440" cy="141444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/>
          <p:cNvPicPr/>
          <p:nvPr/>
        </p:nvPicPr>
        <p:blipFill>
          <a:blip r:embed="rId3"/>
          <a:stretch/>
        </p:blipFill>
        <p:spPr>
          <a:xfrm rot="16099800">
            <a:off x="4278600" y="2450520"/>
            <a:ext cx="1414440" cy="1414440"/>
          </a:xfrm>
          <a:prstGeom prst="rect">
            <a:avLst/>
          </a:prstGeom>
          <a:ln w="0">
            <a:noFill/>
          </a:ln>
        </p:spPr>
      </p:pic>
      <p:sp>
        <p:nvSpPr>
          <p:cNvPr id="387" name=""/>
          <p:cNvSpPr/>
          <p:nvPr/>
        </p:nvSpPr>
        <p:spPr>
          <a:xfrm>
            <a:off x="3047040" y="2625480"/>
            <a:ext cx="1295640" cy="11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Command: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Amplitude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Frequency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4"/>
          <a:stretch/>
        </p:blipFill>
        <p:spPr>
          <a:xfrm>
            <a:off x="5547600" y="2430360"/>
            <a:ext cx="3595680" cy="1378080"/>
          </a:xfrm>
          <a:prstGeom prst="rect">
            <a:avLst/>
          </a:prstGeom>
          <a:ln w="0">
            <a:noFill/>
          </a:ln>
        </p:spPr>
      </p:pic>
      <p:sp>
        <p:nvSpPr>
          <p:cNvPr id="389" name=""/>
          <p:cNvSpPr/>
          <p:nvPr/>
        </p:nvSpPr>
        <p:spPr>
          <a:xfrm>
            <a:off x="5842080" y="1828800"/>
            <a:ext cx="2685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NodeMCU + Servomotor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5"/>
          <a:stretch/>
        </p:blipFill>
        <p:spPr>
          <a:xfrm>
            <a:off x="5486400" y="4595040"/>
            <a:ext cx="3885120" cy="1576440"/>
          </a:xfrm>
          <a:prstGeom prst="rect">
            <a:avLst/>
          </a:prstGeom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6400800" y="6400800"/>
            <a:ext cx="32814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Arduino Mega + Potentiometer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 rot="683400">
            <a:off x="2068200" y="4465800"/>
            <a:ext cx="3428280" cy="45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3229"/>
                </a:moveTo>
                <a:lnTo>
                  <a:pt x="2152" y="3229"/>
                </a:lnTo>
                <a:lnTo>
                  <a:pt x="2152" y="0"/>
                </a:lnTo>
                <a:lnTo>
                  <a:pt x="0" y="10800"/>
                </a:lnTo>
                <a:lnTo>
                  <a:pt x="2152" y="21600"/>
                </a:lnTo>
                <a:lnTo>
                  <a:pt x="2152" y="18371"/>
                </a:lnTo>
                <a:lnTo>
                  <a:pt x="21600" y="18371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"/>
          <p:cNvSpPr/>
          <p:nvPr/>
        </p:nvSpPr>
        <p:spPr>
          <a:xfrm>
            <a:off x="2971800" y="5140080"/>
            <a:ext cx="16887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Measurements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 rot="16200000">
            <a:off x="7914240" y="3854880"/>
            <a:ext cx="922680" cy="47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3229"/>
                </a:moveTo>
                <a:lnTo>
                  <a:pt x="2152" y="3229"/>
                </a:lnTo>
                <a:lnTo>
                  <a:pt x="2152" y="0"/>
                </a:lnTo>
                <a:lnTo>
                  <a:pt x="0" y="10800"/>
                </a:lnTo>
                <a:lnTo>
                  <a:pt x="2152" y="21600"/>
                </a:lnTo>
                <a:lnTo>
                  <a:pt x="2152" y="18371"/>
                </a:lnTo>
                <a:lnTo>
                  <a:pt x="21600" y="18371"/>
                </a:lnTo>
                <a:close/>
              </a:path>
            </a:pathLst>
          </a:custGeom>
          <a:solidFill>
            <a:srgbClr val="55308d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8699760" y="3969720"/>
            <a:ext cx="272952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Potentiometer measures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Servo position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"/>
          <p:cNvSpPr/>
          <p:nvPr/>
        </p:nvSpPr>
        <p:spPr>
          <a:xfrm>
            <a:off x="0" y="4655520"/>
            <a:ext cx="27784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Analyzes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Proposes 5 new solutions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7" name=""/>
          <p:cNvSpPr/>
          <p:nvPr/>
        </p:nvSpPr>
        <p:spPr>
          <a:xfrm>
            <a:off x="3200040" y="2514960"/>
            <a:ext cx="3885840" cy="342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6971" y="6079"/>
                </a:moveTo>
                <a:arcTo wR="-7770" hR="-7770" stAng="-2245090" swAng="-19354910"/>
                <a:lnTo>
                  <a:pt x="0" y="10800"/>
                </a:lnTo>
                <a:arcTo wR="10800" hR="10800" stAng="10800000" swAng="19354910"/>
                <a:lnTo>
                  <a:pt x="78" y="19003"/>
                </a:lnTo>
                <a:lnTo>
                  <a:pt x="864" y="13094"/>
                </a:lnTo>
                <a:lnTo>
                  <a:pt x="6773" y="13881"/>
                </a:lnTo>
                <a:close/>
              </a:path>
            </a:pathLst>
          </a:custGeom>
          <a:solidFill>
            <a:srgbClr val="55308d"/>
          </a:solidFill>
          <a:ln w="0">
            <a:solidFill>
              <a:srgbClr val="111111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8"/>
          <p:cNvSpPr/>
          <p:nvPr/>
        </p:nvSpPr>
        <p:spPr>
          <a:xfrm>
            <a:off x="581040" y="435240"/>
            <a:ext cx="1011744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Current state: Demo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2514600" y="1828800"/>
            <a:ext cx="6676920" cy="5007600"/>
          </a:xfrm>
          <a:prstGeom prst="rect">
            <a:avLst/>
          </a:prstGeom>
          <a:ln w="0">
            <a:noFill/>
          </a:ln>
        </p:spPr>
      </p:pic>
      <p:pic>
        <p:nvPicPr>
          <p:cNvPr id="400" name="" descr=""/>
          <p:cNvPicPr/>
          <p:nvPr/>
        </p:nvPicPr>
        <p:blipFill>
          <a:blip r:embed="rId2"/>
          <a:stretch/>
        </p:blipFill>
        <p:spPr>
          <a:xfrm>
            <a:off x="2514600" y="1828800"/>
            <a:ext cx="6676920" cy="500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9"/>
          <p:cNvSpPr/>
          <p:nvPr/>
        </p:nvSpPr>
        <p:spPr>
          <a:xfrm>
            <a:off x="581040" y="435240"/>
            <a:ext cx="10117440" cy="10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Next steps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02" name="PlaceHolder 20"/>
          <p:cNvSpPr/>
          <p:nvPr/>
        </p:nvSpPr>
        <p:spPr>
          <a:xfrm>
            <a:off x="581040" y="2180520"/>
            <a:ext cx="11026800" cy="36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06000" indent="-30600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5c2f7d"/>
              </a:buClr>
              <a:buSzPct val="92000"/>
              <a:buFont typeface="Wingdings 2" charset="2"/>
              <a:buChar char=""/>
            </a:pPr>
            <a:r>
              <a:rPr b="1" lang="en-US" sz="2400" spc="-1" strike="noStrike" u="sng">
                <a:solidFill>
                  <a:srgbClr val="3d3d3d"/>
                </a:solidFill>
                <a:uFillTx/>
                <a:latin typeface="Gill Sans MT"/>
                <a:ea typeface="DejaVu Sans"/>
              </a:rPr>
              <a:t>Build Test-bench for Flight Dynamics Analysis: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2971800" y="2971800"/>
            <a:ext cx="4021560" cy="350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3" dur="indefinite" restart="never" nodeType="tmRoot">
          <p:childTnLst>
            <p:seq>
              <p:cTn id="284" dur="indefinite" nodeType="mainSeq">
                <p:childTnLst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5c2f7d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4046</TotalTime>
  <Application>LibreOffice/7.3.7.2$Linux_X86_64 LibreOffice_project/30$Build-2</Application>
  <AppVersion>15.0000</AppVersion>
  <Words>721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2020-01-04T07:43:38Z</dcterms:created>
  <dc:creator>陈 伟浩</dc:creator>
  <dc:description/>
  <dc:language>en-US</dc:language>
  <cp:lastModifiedBy/>
  <cp:lastPrinted>2020-04-04T02:50:47Z</cp:lastPrinted>
  <dcterms:modified xsi:type="dcterms:W3CDTF">2023-03-18T01:26:46Z</dcterms:modified>
  <cp:revision>1172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宽屏</vt:lpwstr>
  </property>
  <property fmtid="{D5CDD505-2E9C-101B-9397-08002B2CF9AE}" pid="4" name="Slides">
    <vt:i4>21</vt:i4>
  </property>
</Properties>
</file>